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9"/>
  </p:notesMasterIdLst>
  <p:sldIdLst>
    <p:sldId id="256" r:id="rId5"/>
    <p:sldId id="257" r:id="rId6"/>
    <p:sldId id="258" r:id="rId7"/>
    <p:sldId id="259" r:id="rId8"/>
  </p:sldIdLst>
  <p:sldSz cx="9144000" cy="5143500" type="screen16x9"/>
  <p:notesSz cx="51435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73C34A-0DD1-DD51-FF82-9947F1999460}" v="4" dt="2025-01-21T16:34:39.632"/>
    <p1510:client id="{2A5BD331-7D67-0D6A-3AEF-4CD72E75D4F1}" v="2" dt="2025-01-21T16:33:06.8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874"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Palmer" userId="S::kpalmer@retailtrust.org.uk::cb52c5c1-51dc-4a91-88eb-5753555139a4" providerId="AD" clId="Web-{2173C34A-0DD1-DD51-FF82-9947F1999460}"/>
    <pc:docChg chg="modSld">
      <pc:chgData name="Katie Palmer" userId="S::kpalmer@retailtrust.org.uk::cb52c5c1-51dc-4a91-88eb-5753555139a4" providerId="AD" clId="Web-{2173C34A-0DD1-DD51-FF82-9947F1999460}" dt="2025-01-21T16:34:22.163" v="3" actId="20577"/>
      <pc:docMkLst>
        <pc:docMk/>
      </pc:docMkLst>
      <pc:sldChg chg="modSp">
        <pc:chgData name="Katie Palmer" userId="S::kpalmer@retailtrust.org.uk::cb52c5c1-51dc-4a91-88eb-5753555139a4" providerId="AD" clId="Web-{2173C34A-0DD1-DD51-FF82-9947F1999460}" dt="2025-01-21T16:34:22.163" v="3" actId="20577"/>
        <pc:sldMkLst>
          <pc:docMk/>
          <pc:sldMk cId="0" sldId="258"/>
        </pc:sldMkLst>
        <pc:spChg chg="mod">
          <ac:chgData name="Katie Palmer" userId="S::kpalmer@retailtrust.org.uk::cb52c5c1-51dc-4a91-88eb-5753555139a4" providerId="AD" clId="Web-{2173C34A-0DD1-DD51-FF82-9947F1999460}" dt="2025-01-21T16:34:22.163" v="3" actId="20577"/>
          <ac:spMkLst>
            <pc:docMk/>
            <pc:sldMk cId="0" sldId="258"/>
            <ac:spMk id="3" creationId="{00000000-0000-0000-0000-000000000000}"/>
          </ac:spMkLst>
        </pc:spChg>
      </pc:sldChg>
    </pc:docChg>
  </pc:docChgLst>
  <pc:docChgLst>
    <pc:chgData name="Katie Palmer" userId="S::kpalmer@retailtrust.org.uk::cb52c5c1-51dc-4a91-88eb-5753555139a4" providerId="AD" clId="Web-{2A5BD331-7D67-0D6A-3AEF-4CD72E75D4F1}"/>
    <pc:docChg chg="modSld">
      <pc:chgData name="Katie Palmer" userId="S::kpalmer@retailtrust.org.uk::cb52c5c1-51dc-4a91-88eb-5753555139a4" providerId="AD" clId="Web-{2A5BD331-7D67-0D6A-3AEF-4CD72E75D4F1}" dt="2025-01-21T16:33:06.883" v="1" actId="20577"/>
      <pc:docMkLst>
        <pc:docMk/>
      </pc:docMkLst>
      <pc:sldChg chg="modSp">
        <pc:chgData name="Katie Palmer" userId="S::kpalmer@retailtrust.org.uk::cb52c5c1-51dc-4a91-88eb-5753555139a4" providerId="AD" clId="Web-{2A5BD331-7D67-0D6A-3AEF-4CD72E75D4F1}" dt="2025-01-21T16:33:06.883" v="1" actId="20577"/>
        <pc:sldMkLst>
          <pc:docMk/>
          <pc:sldMk cId="0" sldId="258"/>
        </pc:sldMkLst>
        <pc:spChg chg="mod">
          <ac:chgData name="Katie Palmer" userId="S::kpalmer@retailtrust.org.uk::cb52c5c1-51dc-4a91-88eb-5753555139a4" providerId="AD" clId="Web-{2A5BD331-7D67-0D6A-3AEF-4CD72E75D4F1}" dt="2025-01-21T16:33:06.883" v="1" actId="20577"/>
          <ac:spMkLst>
            <pc:docMk/>
            <pc:sldMk cId="0" sldId="258"/>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22885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2913063" y="0"/>
            <a:ext cx="2228850" cy="458788"/>
          </a:xfrm>
          <a:prstGeom prst="rect">
            <a:avLst/>
          </a:prstGeom>
        </p:spPr>
        <p:txBody>
          <a:bodyPr vert="horz" lIns="91440" tIns="45720" rIns="91440" bIns="45720" rtlCol="0"/>
          <a:lstStyle>
            <a:lvl1pPr algn="r">
              <a:defRPr sz="1200"/>
            </a:lvl1pPr>
          </a:lstStyle>
          <a:p>
            <a:fld id="{82D5E0D8-9E24-4801-9A60-58250AC983FB}" type="datetimeFigureOut">
              <a:t>1/30/2025</a:t>
            </a:fld>
            <a:endParaRPr lang="en-GB"/>
          </a:p>
        </p:txBody>
      </p:sp>
      <p:sp>
        <p:nvSpPr>
          <p:cNvPr id="4" name="Slide Image Placeholder 3"/>
          <p:cNvSpPr>
            <a:spLocks noGrp="1" noRot="1" noChangeAspect="1"/>
          </p:cNvSpPr>
          <p:nvPr>
            <p:ph type="sldImg" idx="2"/>
          </p:nvPr>
        </p:nvSpPr>
        <p:spPr>
          <a:xfrm>
            <a:off x="-17145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514350" y="4400550"/>
            <a:ext cx="41148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22885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2913063" y="8685213"/>
            <a:ext cx="2228850" cy="458787"/>
          </a:xfrm>
          <a:prstGeom prst="rect">
            <a:avLst/>
          </a:prstGeom>
        </p:spPr>
        <p:txBody>
          <a:bodyPr vert="horz" lIns="91440" tIns="45720" rIns="91440" bIns="45720" rtlCol="0" anchor="b"/>
          <a:lstStyle>
            <a:lvl1pPr algn="r">
              <a:defRPr sz="1200"/>
            </a:lvl1pPr>
          </a:lstStyle>
          <a:p>
            <a:fld id="{D15B3449-9B1F-442E-B632-A5B4DDCAD030}" type="slidenum">
              <a:t>‹#›</a:t>
            </a:fld>
            <a:endParaRPr lang="en-GB"/>
          </a:p>
        </p:txBody>
      </p:sp>
    </p:spTree>
    <p:extLst>
      <p:ext uri="{BB962C8B-B14F-4D97-AF65-F5344CB8AC3E}">
        <p14:creationId xmlns:p14="http://schemas.microsoft.com/office/powerpoint/2010/main" val="87256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pic>
        <p:nvPicPr>
          <p:cNvPr id="2" name="Image 0" descr="./Master_HA1/Slides - colleagues - QR code and link/Slides-Page1.jpeg"/>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pic>
        <p:nvPicPr>
          <p:cNvPr id="2" name="Image 0" descr="./Master_HA1/Slides - colleagues - QR code and link/Slides-Page2.jpeg"/>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 name="Text 0"/>
          <p:cNvSpPr/>
          <p:nvPr/>
        </p:nvSpPr>
        <p:spPr>
          <a:xfrm>
            <a:off x="182880" y="3137535"/>
            <a:ext cx="5029200" cy="0"/>
          </a:xfrm>
          <a:prstGeom prst="rect">
            <a:avLst/>
          </a:prstGeom>
          <a:noFill/>
          <a:ln/>
        </p:spPr>
        <p:txBody>
          <a:bodyPr wrap="square" rtlCol="0" anchor="ctr"/>
          <a:lstStyle/>
          <a:p>
            <a:pPr marL="0" indent="0">
              <a:buNone/>
            </a:pPr>
            <a:r>
              <a:rPr lang="en-US" sz="1200" b="1">
                <a:solidFill>
                  <a:srgbClr val="000000"/>
                </a:solidFill>
                <a:latin typeface="Arial" pitchFamily="34" charset="0"/>
                <a:ea typeface="Arial" pitchFamily="34" charset="-122"/>
                <a:cs typeface="Arial" pitchFamily="34" charset="-120"/>
              </a:rPr>
              <a:t>How happy are you at work? How could you be happier?
</a:t>
            </a:r>
            <a:r>
              <a:rPr lang="en-US" sz="1200">
                <a:solidFill>
                  <a:srgbClr val="000000"/>
                </a:solidFill>
                <a:latin typeface="Arial" pitchFamily="34" charset="0"/>
                <a:ea typeface="Arial" pitchFamily="34" charset="-122"/>
                <a:cs typeface="Arial" pitchFamily="34" charset="-120"/>
              </a:rPr>
              <a:t>It can be hard to figure this out by yourself. After all, there are loads of factors that can impact happiness levels in the workplace, from job satisfaction to how well you get on with your colleagues.
</a:t>
            </a:r>
            <a:r>
              <a:rPr lang="en-US" sz="1200" b="1">
                <a:solidFill>
                  <a:srgbClr val="000000"/>
                </a:solidFill>
                <a:latin typeface="Arial" pitchFamily="34" charset="0"/>
                <a:ea typeface="Arial" pitchFamily="34" charset="-122"/>
                <a:cs typeface="Arial" pitchFamily="34" charset="-120"/>
              </a:rPr>
              <a:t>But, we’re here to help you work it out.
</a:t>
            </a:r>
            <a:r>
              <a:rPr lang="en-US" sz="1200">
                <a:solidFill>
                  <a:srgbClr val="000000"/>
                </a:solidFill>
                <a:latin typeface="Arial" pitchFamily="34" charset="0"/>
                <a:ea typeface="Arial" pitchFamily="34" charset="-122"/>
                <a:cs typeface="Arial" pitchFamily="34" charset="-120"/>
              </a:rPr>
              <a:t>And the first step to unlocking your happy is to take stock on how you’re feeling right now. So, we’ve designed an expert-led happiness assessment. It takes a few minutes to fill out and can be easily done on a phone. It will ask you to reflect on various aspects of your day-to-day working environment.</a:t>
            </a:r>
            <a:endParaRPr lang="en-US" sz="12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pic>
        <p:nvPicPr>
          <p:cNvPr id="2" name="Image 0" descr="./Master_HA1/Slides - colleagues - QR code and link/Slides-Page3.jpeg"/>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3" name="Text 0"/>
          <p:cNvSpPr/>
          <p:nvPr/>
        </p:nvSpPr>
        <p:spPr>
          <a:xfrm>
            <a:off x="182880" y="3137535"/>
            <a:ext cx="5029200" cy="0"/>
          </a:xfrm>
          <a:prstGeom prst="rect">
            <a:avLst/>
          </a:prstGeom>
          <a:noFill/>
          <a:ln/>
        </p:spPr>
        <p:txBody>
          <a:bodyPr wrap="square" lIns="91440" tIns="45720" rIns="91440" bIns="45720" rtlCol="0" anchor="ctr"/>
          <a:lstStyle/>
          <a:p>
            <a:pPr>
              <a:lnSpc>
                <a:spcPct val="105000"/>
              </a:lnSpc>
              <a:spcBef>
                <a:spcPts val="1200"/>
              </a:spcBef>
            </a:pPr>
            <a:r>
              <a:rPr lang="en-US" sz="1400">
                <a:solidFill>
                  <a:srgbClr val="353636"/>
                </a:solidFill>
                <a:latin typeface="Arial"/>
                <a:cs typeface="Arial"/>
              </a:rPr>
              <a:t>Once you’ve completed the test, </a:t>
            </a:r>
            <a:r>
              <a:rPr lang="en-US" sz="1400" b="1">
                <a:solidFill>
                  <a:srgbClr val="353636"/>
                </a:solidFill>
                <a:latin typeface="Arial"/>
                <a:cs typeface="Arial"/>
              </a:rPr>
              <a:t>you’ll receive a </a:t>
            </a:r>
            <a:r>
              <a:rPr lang="en-US" sz="1400" b="1" err="1">
                <a:solidFill>
                  <a:srgbClr val="353636"/>
                </a:solidFill>
                <a:latin typeface="Arial"/>
                <a:cs typeface="Arial"/>
              </a:rPr>
              <a:t>personalised</a:t>
            </a:r>
            <a:r>
              <a:rPr lang="en-US" sz="1400" b="1">
                <a:solidFill>
                  <a:srgbClr val="353636"/>
                </a:solidFill>
                <a:latin typeface="Arial"/>
                <a:cs typeface="Arial"/>
              </a:rPr>
              <a:t> happiness score and your very own </a:t>
            </a:r>
            <a:r>
              <a:rPr lang="en-US" sz="1400" b="1" err="1">
                <a:solidFill>
                  <a:srgbClr val="353636"/>
                </a:solidFill>
                <a:latin typeface="Arial"/>
                <a:cs typeface="Arial"/>
              </a:rPr>
              <a:t>programme</a:t>
            </a:r>
            <a:r>
              <a:rPr lang="en-US" sz="1400" b="1">
                <a:solidFill>
                  <a:srgbClr val="353636"/>
                </a:solidFill>
                <a:latin typeface="Arial"/>
                <a:cs typeface="Arial"/>
              </a:rPr>
              <a:t> packed full of brilliant advice, tips, insight and an action plan </a:t>
            </a:r>
            <a:r>
              <a:rPr lang="en-US" sz="1400">
                <a:solidFill>
                  <a:srgbClr val="353636"/>
                </a:solidFill>
                <a:latin typeface="Arial"/>
                <a:cs typeface="Arial"/>
              </a:rPr>
              <a:t>on what you need to focus on for your work wellbeing and to unlock your happy. </a:t>
            </a:r>
            <a:endParaRPr lang="en-GB" sz="1400">
              <a:solidFill>
                <a:srgbClr val="353636"/>
              </a:solidFill>
              <a:latin typeface="Arial"/>
              <a:cs typeface="Arial"/>
            </a:endParaRPr>
          </a:p>
          <a:p>
            <a:pPr>
              <a:lnSpc>
                <a:spcPct val="105000"/>
              </a:lnSpc>
              <a:spcBef>
                <a:spcPts val="1200"/>
              </a:spcBef>
            </a:pPr>
            <a:r>
              <a:rPr lang="en-US" sz="1400">
                <a:solidFill>
                  <a:srgbClr val="353636"/>
                </a:solidFill>
                <a:latin typeface="Arial"/>
                <a:cs typeface="Arial"/>
              </a:rPr>
              <a:t>The results are completely confidential and totally unique to you. </a:t>
            </a:r>
            <a:endParaRPr lang="en-GB" sz="1400">
              <a:solidFill>
                <a:srgbClr val="353636"/>
              </a:solidFill>
              <a:latin typeface="Arial"/>
              <a:cs typeface="Arial"/>
            </a:endParaRPr>
          </a:p>
          <a:p>
            <a:pPr>
              <a:lnSpc>
                <a:spcPct val="105000"/>
              </a:lnSpc>
              <a:spcBef>
                <a:spcPts val="1200"/>
              </a:spcBef>
            </a:pPr>
            <a:r>
              <a:rPr lang="en-US" sz="1400">
                <a:solidFill>
                  <a:srgbClr val="353636"/>
                </a:solidFill>
                <a:latin typeface="Arial"/>
                <a:cs typeface="Arial"/>
              </a:rPr>
              <a:t>Remember to also register on the Retail Trust website to access resources to support your action plan.</a:t>
            </a:r>
            <a:endParaRPr lang="en-US">
              <a:ea typeface="Calibri" panose="020F0502020204030204"/>
              <a:cs typeface="Calibri" panose="020F0502020204030204"/>
            </a:endParaRPr>
          </a:p>
        </p:txBody>
      </p:sp>
      <p:pic>
        <p:nvPicPr>
          <p:cNvPr id="4" name="Image 1" descr="preencoded.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6400" y="1800225"/>
            <a:ext cx="2468880" cy="2314575"/>
          </a:xfrm>
          <a:prstGeom prst="rect">
            <a:avLst/>
          </a:prstGeom>
        </p:spPr>
      </p:pic>
      <p:sp>
        <p:nvSpPr>
          <p:cNvPr id="5" name="Text 1"/>
          <p:cNvSpPr/>
          <p:nvPr/>
        </p:nvSpPr>
        <p:spPr>
          <a:xfrm>
            <a:off x="5486400" y="4629150"/>
            <a:ext cx="6858000" cy="0"/>
          </a:xfrm>
          <a:prstGeom prst="rect">
            <a:avLst/>
          </a:prstGeom>
          <a:noFill/>
          <a:ln/>
        </p:spPr>
        <p:txBody>
          <a:bodyPr wrap="square" rtlCol="0" anchor="ctr"/>
          <a:lstStyle/>
          <a:p>
            <a:pPr marL="0" indent="0">
              <a:buNone/>
            </a:pPr>
            <a:r>
              <a:rPr lang="en-US" sz="1200" b="1">
                <a:solidFill>
                  <a:srgbClr val="000000"/>
                </a:solidFill>
                <a:latin typeface="Arial" pitchFamily="34" charset="0"/>
                <a:ea typeface="Arial" pitchFamily="34" charset="-122"/>
                <a:cs typeface="Arial" pitchFamily="34" charset="-120"/>
              </a:rPr>
              <a:t>go.retailtrust.org.uk/my-happy-slides</a:t>
            </a:r>
            <a:endParaRPr lang="en-US" sz="1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Image 0" descr="./Master_HA1/Slides - colleagues - QR code and link/Slides-Page4.jpeg"/>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542A8891E72794A9962D15B2454BB84" ma:contentTypeVersion="14" ma:contentTypeDescription="Create a new document." ma:contentTypeScope="" ma:versionID="ff304d49bbefee2bcad6a095e53030a6">
  <xsd:schema xmlns:xsd="http://www.w3.org/2001/XMLSchema" xmlns:xs="http://www.w3.org/2001/XMLSchema" xmlns:p="http://schemas.microsoft.com/office/2006/metadata/properties" xmlns:ns2="1c5ce12d-7ac2-4fb9-b507-6f15f945b65c" xmlns:ns3="914f72ef-270e-4225-a2e7-21f5bfb53115" targetNamespace="http://schemas.microsoft.com/office/2006/metadata/properties" ma:root="true" ma:fieldsID="508a3aa2d131e4c20b7c2ac6576e3e4d" ns2:_="" ns3:_="">
    <xsd:import namespace="1c5ce12d-7ac2-4fb9-b507-6f15f945b65c"/>
    <xsd:import namespace="914f72ef-270e-4225-a2e7-21f5bfb5311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lcf76f155ced4ddcb4097134ff3c332f" minOccurs="0"/>
                <xsd:element ref="ns2:TaxCatchAll" minOccurs="0"/>
                <xsd:element ref="ns3:MediaServiceDateTaken" minOccurs="0"/>
                <xsd:element ref="ns3:MediaServiceOCR" minOccurs="0"/>
                <xsd:element ref="ns3:MediaServiceGenerationTime" minOccurs="0"/>
                <xsd:element ref="ns3:MediaServiceEventHashCode" minOccurs="0"/>
                <xsd:element ref="ns3:MediaServiceObjectDetectorVersions"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ce12d-7ac2-4fb9-b507-6f15f945b6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24eb1a4d-0df0-483f-84cb-185c93f61370}" ma:internalName="TaxCatchAll" ma:showField="CatchAllData" ma:web="1c5ce12d-7ac2-4fb9-b507-6f15f945b65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14f72ef-270e-4225-a2e7-21f5bfb53115"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5f6d82cb-9fdd-4c7d-9294-7323c1f9cc0a"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1c5ce12d-7ac2-4fb9-b507-6f15f945b65c" xsi:nil="true"/>
    <lcf76f155ced4ddcb4097134ff3c332f xmlns="914f72ef-270e-4225-a2e7-21f5bfb53115">
      <Terms xmlns="http://schemas.microsoft.com/office/infopath/2007/PartnerControls"/>
    </lcf76f155ced4ddcb4097134ff3c332f>
    <SharedWithUsers xmlns="1c5ce12d-7ac2-4fb9-b507-6f15f945b65c">
      <UserInfo>
        <DisplayName/>
        <AccountId xsi:nil="true"/>
        <AccountType/>
      </UserInfo>
    </SharedWithUsers>
  </documentManagement>
</p:properties>
</file>

<file path=customXml/itemProps1.xml><?xml version="1.0" encoding="utf-8"?>
<ds:datastoreItem xmlns:ds="http://schemas.openxmlformats.org/officeDocument/2006/customXml" ds:itemID="{C991CA82-4331-446E-9422-B4543C1C06FB}">
  <ds:schemaRefs>
    <ds:schemaRef ds:uri="http://schemas.microsoft.com/sharepoint/v3/contenttype/forms"/>
  </ds:schemaRefs>
</ds:datastoreItem>
</file>

<file path=customXml/itemProps2.xml><?xml version="1.0" encoding="utf-8"?>
<ds:datastoreItem xmlns:ds="http://schemas.openxmlformats.org/officeDocument/2006/customXml" ds:itemID="{78479E66-9B21-44A8-AC91-35E2A21B1666}">
  <ds:schemaRefs>
    <ds:schemaRef ds:uri="1c5ce12d-7ac2-4fb9-b507-6f15f945b65c"/>
    <ds:schemaRef ds:uri="914f72ef-270e-4225-a2e7-21f5bfb531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452F8DD-CF42-4421-B032-6058BB632D12}">
  <ds:schemaRefs>
    <ds:schemaRef ds:uri="1c5ce12d-7ac2-4fb9-b507-6f15f945b65c"/>
    <ds:schemaRef ds:uri="914f72ef-270e-4225-a2e7-21f5bfb53115"/>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220</Words>
  <Application>Microsoft Office PowerPoint</Application>
  <PresentationFormat>On-screen Show (16:9)</PresentationFormat>
  <Paragraphs>9</Paragraphs>
  <Slides>4</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PowerPoint Presentation</vt:lpstr>
      <vt:lpstr>PowerPoint Presentation</vt:lpstr>
      <vt:lpstr>PowerPoint Presentation</vt:lpstr>
      <vt:lpstr>PowerPoint Presentation</vt:lpstr>
    </vt:vector>
  </TitlesOfParts>
  <Company>PptxGenJS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subject>PptxGenJS Presentation</dc:subject>
  <dc:creator>PptxGenJS</dc:creator>
  <cp:lastModifiedBy>Darta Burkovska</cp:lastModifiedBy>
  <cp:revision>2</cp:revision>
  <dcterms:created xsi:type="dcterms:W3CDTF">2025-01-17T15:26:43Z</dcterms:created>
  <dcterms:modified xsi:type="dcterms:W3CDTF">2025-01-30T16:23:13Z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0x0101006542A8891E72794A9962D15B2454BB84</vt:lpwstr>
  </property>
  <property fmtid="{D5CDD505-2E9C-101B-9397-08002B2CF9AE}" pid="3" name="Order">
    <vt:r8>413200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y fmtid="{D5CDD505-2E9C-101B-9397-08002B2CF9AE}" pid="10" name="_ExtendedDescription">
    <vt:lpwstr/>
  </property>
  <property fmtid="{D5CDD505-2E9C-101B-9397-08002B2CF9AE}" pid="11" name="TriggerFlowInfo">
    <vt:lpwstr/>
  </property>
  <property fmtid="{D5CDD505-2E9C-101B-9397-08002B2CF9AE}" pid="12" name="MediaServiceImageTags">
    <vt:lpwstr/>
  </property>
</Properties>
</file>